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8" r:id="rId3"/>
    <p:sldId id="273" r:id="rId4"/>
    <p:sldId id="259" r:id="rId5"/>
    <p:sldId id="274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8" r:id="rId18"/>
    <p:sldId id="279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676" autoAdjust="0"/>
  </p:normalViewPr>
  <p:slideViewPr>
    <p:cSldViewPr snapToGrid="0" snapToObjects="1">
      <p:cViewPr varScale="1">
        <p:scale>
          <a:sx n="139" d="100"/>
          <a:sy n="139" d="100"/>
        </p:scale>
        <p:origin x="-5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1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3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0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20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4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2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8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69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18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467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11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igitalStrip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jpeg"/><Relationship Id="rId5" Type="http://schemas.openxmlformats.org/officeDocument/2006/relationships/image" Target="../media/image9.emf"/><Relationship Id="rId6" Type="http://schemas.openxmlformats.org/officeDocument/2006/relationships/image" Target="../media/image10.jpeg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SOTON-WAIS @ SED2013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6097" y="3886200"/>
            <a:ext cx="8641848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Sparse Features and incremental density based </a:t>
            </a:r>
            <a:r>
              <a:rPr lang="en-US" dirty="0" smtClean="0"/>
              <a:t>clustering</a:t>
            </a:r>
          </a:p>
          <a:p>
            <a:endParaRPr lang="en-US" dirty="0"/>
          </a:p>
          <a:p>
            <a:r>
              <a:rPr lang="en-US" b="1" dirty="0" smtClean="0"/>
              <a:t>Sina Samangooei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weights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features </a:t>
            </a:r>
            <a:r>
              <a:rPr lang="en-US" dirty="0" smtClean="0">
                <a:latin typeface="Avenir Heavy"/>
                <a:cs typeface="Avenir Heavy"/>
              </a:rPr>
              <a:t>matter</a:t>
            </a:r>
            <a:r>
              <a:rPr lang="en-US" dirty="0" smtClean="0"/>
              <a:t> for different reasons</a:t>
            </a:r>
          </a:p>
          <a:p>
            <a:r>
              <a:rPr lang="en-US" dirty="0" smtClean="0"/>
              <a:t>Some are more important than others</a:t>
            </a:r>
          </a:p>
          <a:p>
            <a:pPr lvl="1"/>
            <a:r>
              <a:rPr lang="en-US" dirty="0" smtClean="0"/>
              <a:t>This is a feature fusion problem</a:t>
            </a:r>
          </a:p>
          <a:p>
            <a:r>
              <a:rPr lang="en-US" dirty="0" smtClean="0"/>
              <a:t>Experiments with feature weights against cluster quality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taken</a:t>
            </a:r>
            <a:r>
              <a:rPr lang="en-US" dirty="0" smtClean="0"/>
              <a:t> is apparently most important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 posted + geo</a:t>
            </a:r>
            <a:r>
              <a:rPr lang="en-US" dirty="0" smtClean="0"/>
              <a:t> seem to hold the same information</a:t>
            </a:r>
          </a:p>
          <a:p>
            <a:pPr lvl="1"/>
            <a:r>
              <a:rPr lang="en-US" dirty="0" smtClean="0"/>
              <a:t>Tags </a:t>
            </a:r>
            <a:r>
              <a:rPr lang="en-US" dirty="0" smtClean="0">
                <a:latin typeface="Avenir Black"/>
                <a:cs typeface="Avenir Black"/>
              </a:rPr>
              <a:t>beat</a:t>
            </a:r>
            <a:r>
              <a:rPr lang="en-US" dirty="0" smtClean="0"/>
              <a:t> titles and descriptions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Enforce Sparsity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a query a </a:t>
            </a:r>
            <a:r>
              <a:rPr lang="en-US" dirty="0" smtClean="0">
                <a:latin typeface="Avenir Black"/>
                <a:cs typeface="Avenir Black"/>
              </a:rPr>
              <a:t>Lucene index</a:t>
            </a:r>
            <a:r>
              <a:rPr lang="en-US" dirty="0" smtClean="0"/>
              <a:t> to get a subset of similar images</a:t>
            </a:r>
          </a:p>
          <a:p>
            <a:r>
              <a:rPr lang="en-US" dirty="0" smtClean="0"/>
              <a:t>Distance measures of Time and Geo calculated using a log decay function </a:t>
            </a:r>
          </a:p>
          <a:p>
            <a:pPr lvl="1"/>
            <a:r>
              <a:rPr lang="en-US" dirty="0" smtClean="0"/>
              <a:t>force sparsity beyond certain threshold</a:t>
            </a:r>
          </a:p>
          <a:p>
            <a:r>
              <a:rPr lang="en-US" dirty="0" smtClean="0"/>
              <a:t>Distance measures of tags are inherently sparse</a:t>
            </a:r>
          </a:p>
          <a:p>
            <a:pPr lvl="1"/>
            <a:r>
              <a:rPr lang="en-US" dirty="0" smtClean="0"/>
              <a:t>TFIDF</a:t>
            </a:r>
          </a:p>
        </p:txBody>
      </p:sp>
    </p:spTree>
    <p:extLst>
      <p:ext uri="{BB962C8B-B14F-4D97-AF65-F5344CB8AC3E}">
        <p14:creationId xmlns:p14="http://schemas.microsoft.com/office/powerpoint/2010/main" val="98749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– Finding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The baseline is it self noisy</a:t>
            </a:r>
          </a:p>
          <a:p>
            <a:pPr lvl="2"/>
            <a:r>
              <a:rPr lang="en-US" dirty="0" smtClean="0"/>
              <a:t>Hard to know if we’re doing well!</a:t>
            </a:r>
          </a:p>
          <a:p>
            <a:pPr lvl="1"/>
            <a:r>
              <a:rPr lang="en-US" dirty="0" smtClean="0"/>
              <a:t>The task is ill posed (is Christmas an event? Are all Christmases an event? application specific)</a:t>
            </a:r>
          </a:p>
          <a:p>
            <a:pPr lvl="1"/>
            <a:r>
              <a:rPr lang="en-US" dirty="0" smtClean="0"/>
              <a:t>Cluster number hard to estimate</a:t>
            </a:r>
          </a:p>
          <a:p>
            <a:pPr lvl="2"/>
            <a:r>
              <a:rPr lang="en-US" dirty="0" smtClean="0"/>
              <a:t>A parameter in many clustering algorithms</a:t>
            </a:r>
          </a:p>
          <a:p>
            <a:pPr lvl="1"/>
            <a:r>
              <a:rPr lang="en-US" dirty="0" smtClean="0"/>
              <a:t>Many noise points </a:t>
            </a:r>
          </a:p>
          <a:p>
            <a:pPr lvl="2"/>
            <a:r>
              <a:rPr lang="en-US" dirty="0" smtClean="0"/>
              <a:t>2% clusters with 1 member</a:t>
            </a:r>
          </a:p>
          <a:p>
            <a:pPr lvl="1"/>
            <a:r>
              <a:rPr lang="en-US" dirty="0" smtClean="0"/>
              <a:t>Long tail of cluster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1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d2013_dataset_train_gs.cs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6" y="455083"/>
            <a:ext cx="7936088" cy="59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SED2013 – DBSCAN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i="1" dirty="0" smtClean="0"/>
              <a:t>….the little baseline that could… </a:t>
            </a:r>
          </a:p>
          <a:p>
            <a:r>
              <a:rPr lang="en-US" dirty="0" smtClean="0"/>
              <a:t>DBSCAN is an old, well studied clustering algorithm</a:t>
            </a:r>
          </a:p>
          <a:p>
            <a:r>
              <a:rPr lang="en-US" dirty="0" smtClean="0"/>
              <a:t>Detects clusters and identify noise</a:t>
            </a:r>
          </a:p>
          <a:p>
            <a:r>
              <a:rPr lang="en-US" dirty="0" smtClean="0"/>
              <a:t>No knowledge of cluster count needed</a:t>
            </a:r>
          </a:p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Neighborhood function (e.g. </a:t>
            </a:r>
            <a:r>
              <a:rPr lang="en-US" dirty="0" err="1" smtClean="0"/>
              <a:t>thresholded</a:t>
            </a:r>
            <a:r>
              <a:rPr lang="en-US" dirty="0" smtClean="0"/>
              <a:t> sparse similarity matrix)</a:t>
            </a:r>
          </a:p>
          <a:p>
            <a:pPr lvl="1"/>
            <a:r>
              <a:rPr lang="en-US" dirty="0" smtClean="0"/>
              <a:t>Neighborhood density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1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SED2013 - Spectral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Theoretically appealing non-parametric clustering algorith</a:t>
            </a:r>
            <a:r>
              <a:rPr lang="en-US" dirty="0"/>
              <a:t>m</a:t>
            </a:r>
            <a:endParaRPr lang="en-US" dirty="0" smtClean="0"/>
          </a:p>
          <a:p>
            <a:pPr lvl="1"/>
            <a:r>
              <a:rPr lang="en-US" dirty="0" smtClean="0"/>
              <a:t>Rooted in graph theory</a:t>
            </a:r>
          </a:p>
          <a:p>
            <a:pPr lvl="1"/>
            <a:r>
              <a:rPr lang="en-US" dirty="0" smtClean="0"/>
              <a:t>Potentially auto detects cluster count</a:t>
            </a:r>
          </a:p>
          <a:p>
            <a:r>
              <a:rPr lang="en-US" dirty="0" smtClean="0"/>
              <a:t>Basic premise is:</a:t>
            </a:r>
          </a:p>
          <a:p>
            <a:pPr marL="457200" lvl="1" indent="0">
              <a:buNone/>
            </a:pPr>
            <a:r>
              <a:rPr lang="en-US" i="1" dirty="0" smtClean="0"/>
              <a:t>Use the smallest </a:t>
            </a:r>
            <a:r>
              <a:rPr lang="en-US" b="1" i="1" dirty="0" smtClean="0"/>
              <a:t>(near zero)</a:t>
            </a:r>
            <a:r>
              <a:rPr lang="en-US" i="1" dirty="0" smtClean="0"/>
              <a:t> </a:t>
            </a:r>
            <a:r>
              <a:rPr lang="en-US" i="1" dirty="0" err="1" smtClean="0"/>
              <a:t>eigenvalued</a:t>
            </a:r>
            <a:r>
              <a:rPr lang="en-US" i="1" dirty="0" smtClean="0"/>
              <a:t> eigenvectors of the </a:t>
            </a:r>
            <a:r>
              <a:rPr lang="en-US" b="1" i="1" dirty="0" smtClean="0"/>
              <a:t>graph </a:t>
            </a:r>
            <a:r>
              <a:rPr lang="en-US" b="1" i="1" dirty="0" err="1" smtClean="0"/>
              <a:t>laplacian</a:t>
            </a:r>
            <a:r>
              <a:rPr lang="en-US" b="1" i="1" dirty="0" smtClean="0"/>
              <a:t> </a:t>
            </a:r>
            <a:r>
              <a:rPr lang="en-US" i="1" dirty="0" smtClean="0"/>
              <a:t>of the </a:t>
            </a:r>
            <a:r>
              <a:rPr lang="en-US" b="1" i="1" dirty="0" smtClean="0"/>
              <a:t>similarity matrix </a:t>
            </a:r>
            <a:r>
              <a:rPr lang="en-US" i="1" dirty="0" smtClean="0"/>
              <a:t>of some data as a space within which to apply </a:t>
            </a:r>
            <a:r>
              <a:rPr lang="en-US" b="1" i="1" dirty="0" smtClean="0"/>
              <a:t>another clustering algorithm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1545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SED2013 – Incremental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Practical restrictions of spectral clustering mean we can’t apply it to the whole dataset</a:t>
            </a:r>
          </a:p>
          <a:p>
            <a:r>
              <a:rPr lang="en-US" dirty="0" smtClean="0"/>
              <a:t>Make an assumption about the data style</a:t>
            </a:r>
          </a:p>
          <a:p>
            <a:pPr lvl="1"/>
            <a:r>
              <a:rPr lang="en-US" dirty="0" smtClean="0"/>
              <a:t>images likely to be clustered together will appear sequentially in terms of upload time</a:t>
            </a:r>
          </a:p>
          <a:p>
            <a:r>
              <a:rPr lang="en-US" dirty="0" smtClean="0"/>
              <a:t>Leverage this to cluster sub windows of data</a:t>
            </a:r>
          </a:p>
          <a:p>
            <a:pPr lvl="1"/>
            <a:r>
              <a:rPr lang="en-US" dirty="0" smtClean="0"/>
              <a:t>Grow the window and see if a cluster changes</a:t>
            </a:r>
          </a:p>
          <a:p>
            <a:pPr lvl="1"/>
            <a:r>
              <a:rPr lang="en-US" dirty="0" smtClean="0"/>
              <a:t>If not, tag those items as clustered, and remove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2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0" idx="7"/>
            <a:endCxn id="16" idx="1"/>
          </p:cNvCxnSpPr>
          <p:nvPr/>
        </p:nvCxnSpPr>
        <p:spPr>
          <a:xfrm flipV="1">
            <a:off x="1908217" y="3503246"/>
            <a:ext cx="2104983" cy="580542"/>
          </a:xfrm>
          <a:prstGeom prst="line">
            <a:avLst/>
          </a:prstGeom>
          <a:ln w="793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2749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All configurations using </a:t>
            </a:r>
            <a:br>
              <a:rPr lang="en-US" dirty="0" smtClean="0">
                <a:latin typeface="Avenir Black"/>
                <a:cs typeface="Avenir Black"/>
              </a:rPr>
            </a:br>
            <a:r>
              <a:rPr lang="en-US" dirty="0" smtClean="0">
                <a:latin typeface="Avenir Black"/>
                <a:cs typeface="Avenir Black"/>
              </a:rPr>
              <a:t>incremental clustering</a:t>
            </a:r>
          </a:p>
        </p:txBody>
      </p:sp>
      <p:sp>
        <p:nvSpPr>
          <p:cNvPr id="10" name="Oval 9"/>
          <p:cNvSpPr/>
          <p:nvPr/>
        </p:nvSpPr>
        <p:spPr>
          <a:xfrm>
            <a:off x="20320" y="3731574"/>
            <a:ext cx="2211809" cy="2405066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564640" y="1920240"/>
            <a:ext cx="598451" cy="934721"/>
          </a:xfrm>
          <a:prstGeom prst="ellipse">
            <a:avLst/>
          </a:prstGeom>
          <a:noFill/>
          <a:ln w="635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135421" y="2718074"/>
            <a:ext cx="1937750" cy="646672"/>
          </a:xfrm>
          <a:prstGeom prst="line">
            <a:avLst/>
          </a:prstGeom>
          <a:ln w="762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3200" y="3180080"/>
            <a:ext cx="303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Time Taken matters most!</a:t>
            </a: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Event Detection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@ Mediaeval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692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Event clustering of multimodal social media streams</a:t>
            </a:r>
          </a:p>
          <a:p>
            <a:r>
              <a:rPr lang="en-US" dirty="0" smtClean="0"/>
              <a:t>Specifically:</a:t>
            </a:r>
          </a:p>
          <a:p>
            <a:pPr lvl="1"/>
            <a:r>
              <a:rPr lang="en-US" dirty="0" smtClean="0"/>
              <a:t>Given 500k Flickr images with</a:t>
            </a:r>
          </a:p>
          <a:p>
            <a:pPr lvl="2"/>
            <a:r>
              <a:rPr lang="en-US" dirty="0" smtClean="0"/>
              <a:t>image, tags, (some) geo, (some) time taken, time posted etc.</a:t>
            </a:r>
          </a:p>
          <a:p>
            <a:pPr lvl="1"/>
            <a:r>
              <a:rPr lang="en-US" dirty="0" smtClean="0"/>
              <a:t>Cluster into “events”</a:t>
            </a:r>
          </a:p>
        </p:txBody>
      </p:sp>
    </p:spTree>
    <p:extLst>
      <p:ext uri="{BB962C8B-B14F-4D97-AF65-F5344CB8AC3E}">
        <p14:creationId xmlns:p14="http://schemas.microsoft.com/office/powerpoint/2010/main" val="169642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 </a:t>
            </a:r>
            <a:r>
              <a:rPr lang="en-US" dirty="0" err="1" smtClean="0"/>
              <a:t>MAtter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80" y="3650294"/>
            <a:ext cx="8818880" cy="20065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761" y="342146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They matter quite a lot</a:t>
            </a:r>
          </a:p>
        </p:txBody>
      </p:sp>
      <p:cxnSp>
        <p:nvCxnSpPr>
          <p:cNvPr id="18" name="Straight Connector 17"/>
          <p:cNvCxnSpPr>
            <a:stCxn id="17" idx="0"/>
            <a:endCxn id="14" idx="3"/>
          </p:cNvCxnSpPr>
          <p:nvPr/>
        </p:nvCxnSpPr>
        <p:spPr>
          <a:xfrm flipH="1" flipV="1">
            <a:off x="2905760" y="3606126"/>
            <a:ext cx="2783840" cy="160595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60" y="1291834"/>
            <a:ext cx="8949239" cy="202992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072640" y="52120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2" idx="4"/>
            <a:endCxn id="14" idx="3"/>
          </p:cNvCxnSpPr>
          <p:nvPr/>
        </p:nvCxnSpPr>
        <p:spPr>
          <a:xfrm flipH="1">
            <a:off x="2905760" y="3367440"/>
            <a:ext cx="2164080" cy="238686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452880" y="2788880"/>
            <a:ext cx="7233920" cy="578560"/>
          </a:xfrm>
          <a:prstGeom prst="ellipse">
            <a:avLst/>
          </a:prstGeom>
          <a:noFill/>
          <a:ln w="571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3071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35200"/>
            <a:ext cx="8229600" cy="2679701"/>
          </a:xfrm>
        </p:spPr>
        <p:txBody>
          <a:bodyPr>
            <a:noAutofit/>
          </a:bodyPr>
          <a:lstStyle/>
          <a:p>
            <a:pPr marL="0" lvl="2" indent="0">
              <a:buNone/>
            </a:pPr>
            <a:r>
              <a:rPr lang="en-US" sz="4000" dirty="0"/>
              <a:t>We define </a:t>
            </a:r>
            <a:r>
              <a:rPr lang="en-US" sz="4000" b="1" dirty="0">
                <a:latin typeface="Avenir Black"/>
                <a:cs typeface="Avenir Black"/>
              </a:rPr>
              <a:t>social events</a:t>
            </a:r>
            <a:r>
              <a:rPr lang="en-US" sz="4000" b="1" dirty="0"/>
              <a:t> </a:t>
            </a:r>
            <a:r>
              <a:rPr lang="en-US" sz="4000" dirty="0"/>
              <a:t>as events that are </a:t>
            </a:r>
            <a:r>
              <a:rPr lang="en-US" sz="4000" b="1" dirty="0">
                <a:latin typeface="Avenir Black"/>
                <a:cs typeface="Avenir Black"/>
              </a:rPr>
              <a:t>planned</a:t>
            </a:r>
            <a:r>
              <a:rPr lang="en-US" sz="4000" b="1" dirty="0"/>
              <a:t> </a:t>
            </a:r>
            <a:r>
              <a:rPr lang="en-US" sz="4000" dirty="0"/>
              <a:t>by people, </a:t>
            </a:r>
            <a:r>
              <a:rPr lang="en-US" sz="4000" b="1" dirty="0">
                <a:latin typeface="Avenir Black"/>
                <a:cs typeface="Avenir Black"/>
              </a:rPr>
              <a:t>attended</a:t>
            </a:r>
            <a:r>
              <a:rPr lang="en-US" sz="4000" b="1" dirty="0"/>
              <a:t> </a:t>
            </a:r>
            <a:r>
              <a:rPr lang="en-US" sz="4000" dirty="0"/>
              <a:t>by people and the media illustrating the events are </a:t>
            </a:r>
            <a:r>
              <a:rPr lang="en-US" sz="4000" b="1" dirty="0">
                <a:latin typeface="Avenir Black"/>
                <a:cs typeface="Avenir Black"/>
              </a:rPr>
              <a:t>captured</a:t>
            </a:r>
            <a:r>
              <a:rPr lang="en-US" sz="4000" b="1" dirty="0"/>
              <a:t> </a:t>
            </a:r>
            <a:r>
              <a:rPr lang="en-US" sz="4000" b="1" dirty="0">
                <a:latin typeface="Avenir Black"/>
                <a:cs typeface="Avenir Black"/>
              </a:rPr>
              <a:t>by people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683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SED2013 Examples</a:t>
            </a:r>
            <a:endParaRPr lang="en-US" dirty="0"/>
          </a:p>
        </p:txBody>
      </p:sp>
      <p:pic>
        <p:nvPicPr>
          <p:cNvPr id="3" name="Picture 2" descr="43027448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0" y="1417638"/>
            <a:ext cx="3012894" cy="2009577"/>
          </a:xfrm>
          <a:prstGeom prst="rect">
            <a:avLst/>
          </a:prstGeom>
        </p:spPr>
      </p:pic>
      <p:pic>
        <p:nvPicPr>
          <p:cNvPr id="4" name="Picture 3" descr="43027464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193" y="1905000"/>
            <a:ext cx="2995736" cy="1998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068" y="4267206"/>
            <a:ext cx="49191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id="4302746429"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="http://farm5.staticflickr.com/4068/4302746429_f8cd7f2582.jpg" username="at the foot of the hill"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="2010-01-23 21:36:05.0"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="2010-01-25 10:43:34.0"&gt;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&lt;title&gt;Poo, Dead Voices on Air @ A4&lt;/title&gt;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&lt;description&gt;whole set </a:t>
            </a:r>
            <a:r>
              <a:rPr lang="en-US" sz="1000" dirty="0" smtClean="0">
                <a:latin typeface="Courier New"/>
                <a:cs typeface="Courier New"/>
              </a:rPr>
              <a:t>...&lt;</a:t>
            </a:r>
            <a:r>
              <a:rPr lang="en-US" sz="1000" dirty="0">
                <a:latin typeface="Courier New"/>
                <a:cs typeface="Courier New"/>
              </a:rPr>
              <a:t>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&lt;tag&gt;2/58&lt;/tag&gt;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&lt;tag&gt;58mm&lt;/tag&gt;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tag&gt;concert&lt;/tag&gt;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&lt;tag&gt;f2&lt;/tag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</a:t>
            </a:r>
            <a:r>
              <a:rPr lang="en-US" sz="1000" dirty="0" smtClean="0">
                <a:latin typeface="Courier New"/>
                <a:cs typeface="Courier New"/>
              </a:rPr>
              <a:t>&gt;Poo&lt;</a:t>
            </a:r>
            <a:r>
              <a:rPr lang="en-US" sz="1000" dirty="0">
                <a:latin typeface="Courier New"/>
                <a:cs typeface="Courier New"/>
              </a:rPr>
              <a:t>/tag</a:t>
            </a:r>
            <a:r>
              <a:rPr lang="en-US" sz="1000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&lt;/tags&gt;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/photo&gt;</a:t>
            </a:r>
          </a:p>
        </p:txBody>
      </p:sp>
      <p:pic>
        <p:nvPicPr>
          <p:cNvPr id="6" name="Picture 5" descr="22800608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2" y="1689099"/>
            <a:ext cx="3358445" cy="2518834"/>
          </a:xfrm>
          <a:prstGeom prst="rect">
            <a:avLst/>
          </a:prstGeom>
        </p:spPr>
      </p:pic>
      <p:pic>
        <p:nvPicPr>
          <p:cNvPr id="7" name="Picture 6" descr="227927068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34" y="1160780"/>
            <a:ext cx="2078566" cy="27714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9860" y="4216400"/>
            <a:ext cx="40809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&lt;photo id="2280060852" </a:t>
            </a:r>
            <a:r>
              <a:rPr lang="en-US" sz="1000" dirty="0" err="1">
                <a:latin typeface="Courier New"/>
                <a:cs typeface="Courier New"/>
              </a:rPr>
              <a:t>photo_url</a:t>
            </a:r>
            <a:r>
              <a:rPr lang="en-US" sz="1000" dirty="0">
                <a:latin typeface="Courier New"/>
                <a:cs typeface="Courier New"/>
              </a:rPr>
              <a:t>="http://farm3.staticflickr.com/2110/2280060852_16539f5f0d.jpg" username="Pilot_10" </a:t>
            </a:r>
            <a:r>
              <a:rPr lang="en-US" sz="1000" dirty="0" err="1">
                <a:latin typeface="Courier New"/>
                <a:cs typeface="Courier New"/>
              </a:rPr>
              <a:t>dateTaken</a:t>
            </a:r>
            <a:r>
              <a:rPr lang="en-US" sz="1000" dirty="0">
                <a:latin typeface="Courier New"/>
                <a:cs typeface="Courier New"/>
              </a:rPr>
              <a:t>="2008-02-19 23:34:09.0" </a:t>
            </a:r>
            <a:r>
              <a:rPr lang="en-US" sz="1000" dirty="0" err="1">
                <a:latin typeface="Courier New"/>
                <a:cs typeface="Courier New"/>
              </a:rPr>
              <a:t>dateUploaded</a:t>
            </a:r>
            <a:r>
              <a:rPr lang="en-US" sz="1000" dirty="0">
                <a:latin typeface="Courier New"/>
                <a:cs typeface="Courier New"/>
              </a:rPr>
              <a:t>="2008-02-20 18:39:50.0"&gt;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&lt;title&gt;Jens </a:t>
            </a:r>
            <a:r>
              <a:rPr lang="en-US" sz="1000" dirty="0" err="1">
                <a:latin typeface="Courier New"/>
                <a:cs typeface="Courier New"/>
              </a:rPr>
              <a:t>Lekman</a:t>
            </a:r>
            <a:r>
              <a:rPr lang="en-US" sz="1000" dirty="0">
                <a:latin typeface="Courier New"/>
                <a:cs typeface="Courier New"/>
              </a:rPr>
              <a:t> @ </a:t>
            </a:r>
            <a:r>
              <a:rPr lang="en-US" sz="1000" dirty="0" err="1">
                <a:latin typeface="Courier New"/>
                <a:cs typeface="Courier New"/>
              </a:rPr>
              <a:t>Teatro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Rasi</a:t>
            </a:r>
            <a:r>
              <a:rPr lang="en-US" sz="1000" dirty="0">
                <a:latin typeface="Courier New"/>
                <a:cs typeface="Courier New"/>
              </a:rPr>
              <a:t>, Ravenna&lt;/title&gt;</a:t>
            </a:r>
          </a:p>
          <a:p>
            <a:r>
              <a:rPr lang="en-US" sz="1000" dirty="0">
                <a:latin typeface="Courier New"/>
                <a:cs typeface="Courier New"/>
              </a:rPr>
              <a:t>&lt;description&gt;19 </a:t>
            </a:r>
            <a:r>
              <a:rPr lang="en-US" sz="1000" dirty="0" err="1">
                <a:latin typeface="Courier New"/>
                <a:cs typeface="Courier New"/>
              </a:rPr>
              <a:t>febbraio</a:t>
            </a:r>
            <a:r>
              <a:rPr lang="en-US" sz="1000" dirty="0">
                <a:latin typeface="Courier New"/>
                <a:cs typeface="Courier New"/>
              </a:rPr>
              <a:t> 2008&lt;/description&gt;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&lt;tags</a:t>
            </a:r>
            <a:r>
              <a:rPr lang="en-US" sz="1000" dirty="0" smtClean="0">
                <a:latin typeface="Courier New"/>
                <a:cs typeface="Courier New"/>
              </a:rPr>
              <a:t>&gt; 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 &lt;</a:t>
            </a:r>
            <a:r>
              <a:rPr lang="en-US" sz="1000" dirty="0">
                <a:latin typeface="Courier New"/>
                <a:cs typeface="Courier New"/>
              </a:rPr>
              <a:t>tag&gt;All rights reserved&lt;/tag&gt;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&lt;tag&gt;concerti&lt;/tag&gt;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&lt;tag&gt;coolpix_4300&lt;/tag&gt;</a:t>
            </a:r>
          </a:p>
          <a:p>
            <a:r>
              <a:rPr lang="en-US" sz="1000" dirty="0">
                <a:latin typeface="Courier New"/>
                <a:cs typeface="Courier New"/>
              </a:rPr>
              <a:t> &lt;tag&gt;</a:t>
            </a:r>
            <a:r>
              <a:rPr lang="en-US" sz="1000" dirty="0" err="1">
                <a:latin typeface="Courier New"/>
                <a:cs typeface="Courier New"/>
              </a:rPr>
              <a:t>emiliaromagna</a:t>
            </a:r>
            <a:r>
              <a:rPr lang="en-US" sz="1000" dirty="0">
                <a:latin typeface="Courier New"/>
                <a:cs typeface="Courier New"/>
              </a:rPr>
              <a:t>&lt;/tag&gt;</a:t>
            </a:r>
          </a:p>
          <a:p>
            <a:r>
              <a:rPr lang="en-US" sz="1000" dirty="0" smtClean="0">
                <a:latin typeface="Courier New"/>
                <a:cs typeface="Courier New"/>
              </a:rPr>
              <a:t>&lt;</a:t>
            </a:r>
            <a:r>
              <a:rPr lang="en-US" sz="1000" dirty="0">
                <a:latin typeface="Courier New"/>
                <a:cs typeface="Courier New"/>
              </a:rPr>
              <a:t>/tags&gt;</a:t>
            </a:r>
          </a:p>
          <a:p>
            <a:r>
              <a:rPr lang="en-US" sz="1000" dirty="0">
                <a:latin typeface="Courier New"/>
                <a:cs typeface="Courier New"/>
              </a:rPr>
              <a:t>&lt;location latitude="44.4153" longitude="12.2052"&gt;&lt;/location&gt;</a:t>
            </a:r>
          </a:p>
          <a:p>
            <a:r>
              <a:rPr lang="en-US" sz="1000" dirty="0">
                <a:latin typeface="Courier New"/>
                <a:cs typeface="Courier New"/>
              </a:rPr>
              <a:t>&lt;/photo&gt;</a:t>
            </a:r>
          </a:p>
        </p:txBody>
      </p:sp>
    </p:spTree>
    <p:extLst>
      <p:ext uri="{BB962C8B-B14F-4D97-AF65-F5344CB8AC3E}">
        <p14:creationId xmlns:p14="http://schemas.microsoft.com/office/powerpoint/2010/main" val="143427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740564" y="2924262"/>
            <a:ext cx="0" cy="809522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3410709" y="5230838"/>
            <a:ext cx="1964547" cy="78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4" y="3177048"/>
            <a:ext cx="1079500" cy="1460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699" y="3009263"/>
            <a:ext cx="1168400" cy="148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7" y="5008457"/>
            <a:ext cx="1612900" cy="1257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061" y="4740056"/>
            <a:ext cx="977900" cy="15748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08290" y="3825875"/>
            <a:ext cx="476460" cy="2254250"/>
          </a:xfrm>
          <a:custGeom>
            <a:avLst/>
            <a:gdLst>
              <a:gd name="connsiteX0" fmla="*/ 428835 w 476460"/>
              <a:gd name="connsiteY0" fmla="*/ 2254250 h 2254250"/>
              <a:gd name="connsiteX1" fmla="*/ 210 w 476460"/>
              <a:gd name="connsiteY1" fmla="*/ 349250 h 2254250"/>
              <a:gd name="connsiteX2" fmla="*/ 476460 w 476460"/>
              <a:gd name="connsiteY2" fmla="*/ 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60" h="2254250">
                <a:moveTo>
                  <a:pt x="428835" y="2254250"/>
                </a:moveTo>
                <a:cubicBezTo>
                  <a:pt x="210554" y="1489604"/>
                  <a:pt x="-7727" y="724958"/>
                  <a:pt x="210" y="349250"/>
                </a:cubicBezTo>
                <a:cubicBezTo>
                  <a:pt x="8147" y="-26458"/>
                  <a:pt x="386502" y="82021"/>
                  <a:pt x="476460" y="0"/>
                </a:cubicBezTo>
              </a:path>
            </a:pathLst>
          </a:custGeom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1593952" y="2762857"/>
            <a:ext cx="377824" cy="35855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117577" y="4569816"/>
            <a:ext cx="3628923" cy="25973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095" y="4021657"/>
            <a:ext cx="2126938" cy="224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0226" y="4274488"/>
            <a:ext cx="18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Cluster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12396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Events potentially separable using:</a:t>
            </a:r>
          </a:p>
          <a:p>
            <a:pPr lvl="1"/>
            <a:r>
              <a:rPr lang="en-US" b="1" dirty="0" smtClean="0">
                <a:latin typeface="Avenir Black"/>
                <a:cs typeface="Avenir Black"/>
              </a:rPr>
              <a:t>Images</a:t>
            </a:r>
            <a:r>
              <a:rPr lang="en-US" dirty="0" smtClean="0"/>
              <a:t>: should look similar?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Time</a:t>
            </a:r>
            <a:r>
              <a:rPr lang="en-US" dirty="0" smtClean="0"/>
              <a:t>: should be temporally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Location</a:t>
            </a:r>
            <a:r>
              <a:rPr lang="en-US" dirty="0" smtClean="0"/>
              <a:t>: should be geographically close?</a:t>
            </a:r>
          </a:p>
          <a:p>
            <a:pPr lvl="1"/>
            <a:r>
              <a:rPr lang="en-US" dirty="0" smtClean="0">
                <a:latin typeface="Avenir Black"/>
                <a:cs typeface="Avenir Black"/>
              </a:rPr>
              <a:t>Text</a:t>
            </a:r>
            <a:r>
              <a:rPr lang="en-US" dirty="0" smtClean="0"/>
              <a:t>: should be described similarly?</a:t>
            </a:r>
          </a:p>
          <a:p>
            <a:r>
              <a:rPr lang="en-US" dirty="0" smtClean="0"/>
              <a:t>Our social media stream contains:</a:t>
            </a:r>
          </a:p>
          <a:p>
            <a:pPr lvl="1"/>
            <a:r>
              <a:rPr lang="en-US" dirty="0" smtClean="0"/>
              <a:t>Time taken (potentially inaccurate)</a:t>
            </a:r>
          </a:p>
          <a:p>
            <a:pPr lvl="1"/>
            <a:r>
              <a:rPr lang="en-US" dirty="0" smtClean="0"/>
              <a:t>Time posted (accurate, though may be event agnostic)</a:t>
            </a:r>
          </a:p>
          <a:p>
            <a:pPr lvl="1"/>
            <a:r>
              <a:rPr lang="en-US" dirty="0" smtClean="0"/>
              <a:t>Geo (often inaccurate, sparse)</a:t>
            </a:r>
          </a:p>
          <a:p>
            <a:pPr lvl="1"/>
            <a:r>
              <a:rPr lang="en-US" dirty="0" smtClean="0"/>
              <a:t>Tags, title, description(multi-tag, spelling etc.)</a:t>
            </a:r>
          </a:p>
        </p:txBody>
      </p:sp>
    </p:spTree>
    <p:extLst>
      <p:ext uri="{BB962C8B-B14F-4D97-AF65-F5344CB8AC3E}">
        <p14:creationId xmlns:p14="http://schemas.microsoft.com/office/powerpoint/2010/main" val="385378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Event Separation with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2007 until February 2007</a:t>
            </a:r>
          </a:p>
          <a:p>
            <a:r>
              <a:rPr lang="en-US" dirty="0" smtClean="0"/>
              <a:t>Random color assigned to clusters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like this could easily be confused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" y="3560233"/>
            <a:ext cx="9144000" cy="218806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924800" y="1837267"/>
            <a:ext cx="440267" cy="1722966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1733" y="2618317"/>
            <a:ext cx="2616200" cy="132715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49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Separation with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may help separate events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4" y="3805767"/>
            <a:ext cx="5816600" cy="21463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845733" y="3166533"/>
            <a:ext cx="2192868" cy="1625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596467" y="3039533"/>
            <a:ext cx="1058333" cy="1752600"/>
          </a:xfrm>
          <a:prstGeom prst="straightConnector1">
            <a:avLst/>
          </a:prstGeom>
          <a:ln w="920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8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ediaev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mediaeval.potx</Template>
  <TotalTime>1160</TotalTime>
  <Words>835</Words>
  <Application>Microsoft Macintosh PowerPoint</Application>
  <PresentationFormat>On-screen Show (4:3)</PresentationFormat>
  <Paragraphs>107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mediaeval</vt:lpstr>
      <vt:lpstr>SOTON-WAIS @ SED2013 </vt:lpstr>
      <vt:lpstr>Social Event Detection  @ Mediaeval 2013</vt:lpstr>
      <vt:lpstr>Social Events</vt:lpstr>
      <vt:lpstr>SED2013 Examples</vt:lpstr>
      <vt:lpstr>PowerPoint Presentation</vt:lpstr>
      <vt:lpstr>Features</vt:lpstr>
      <vt:lpstr>Event Separation with Features</vt:lpstr>
      <vt:lpstr>Event Separation with Features</vt:lpstr>
      <vt:lpstr>Event Separation with Features</vt:lpstr>
      <vt:lpstr>Feature weights </vt:lpstr>
      <vt:lpstr>Enforce Sparsity</vt:lpstr>
      <vt:lpstr>Clustering – Finding Events</vt:lpstr>
      <vt:lpstr>PowerPoint Presentation</vt:lpstr>
      <vt:lpstr>SED2013 – DBSCAN </vt:lpstr>
      <vt:lpstr>SED2013 - Spectral Clustering</vt:lpstr>
      <vt:lpstr>SED2013 – Incremental Clustering</vt:lpstr>
      <vt:lpstr>Results!</vt:lpstr>
      <vt:lpstr>Results!</vt:lpstr>
      <vt:lpstr>Results!</vt:lpstr>
      <vt:lpstr>Weights MAtter!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Jonathon Hare</dc:creator>
  <cp:lastModifiedBy>Jonathon Hare</cp:lastModifiedBy>
  <cp:revision>29</cp:revision>
  <dcterms:created xsi:type="dcterms:W3CDTF">2013-10-11T08:49:07Z</dcterms:created>
  <dcterms:modified xsi:type="dcterms:W3CDTF">2013-10-15T08:47:21Z</dcterms:modified>
</cp:coreProperties>
</file>